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342" r:id="rId3"/>
    <p:sldId id="385" r:id="rId4"/>
    <p:sldId id="418" r:id="rId5"/>
    <p:sldId id="347" r:id="rId6"/>
    <p:sldId id="417" r:id="rId7"/>
    <p:sldId id="419" r:id="rId8"/>
    <p:sldId id="345" r:id="rId9"/>
    <p:sldId id="366" r:id="rId10"/>
    <p:sldId id="367" r:id="rId11"/>
    <p:sldId id="386" r:id="rId12"/>
    <p:sldId id="346" r:id="rId13"/>
    <p:sldId id="368" r:id="rId14"/>
    <p:sldId id="371" r:id="rId15"/>
    <p:sldId id="372" r:id="rId16"/>
    <p:sldId id="373" r:id="rId17"/>
    <p:sldId id="369" r:id="rId18"/>
    <p:sldId id="370" r:id="rId19"/>
    <p:sldId id="374" r:id="rId20"/>
    <p:sldId id="375" r:id="rId21"/>
    <p:sldId id="376" r:id="rId22"/>
    <p:sldId id="378" r:id="rId23"/>
    <p:sldId id="377" r:id="rId24"/>
    <p:sldId id="379" r:id="rId25"/>
    <p:sldId id="380" r:id="rId26"/>
    <p:sldId id="387" r:id="rId27"/>
    <p:sldId id="352" r:id="rId28"/>
    <p:sldId id="391" r:id="rId29"/>
    <p:sldId id="392" r:id="rId30"/>
    <p:sldId id="396" r:id="rId31"/>
    <p:sldId id="398" r:id="rId32"/>
    <p:sldId id="397" r:id="rId33"/>
    <p:sldId id="395" r:id="rId34"/>
    <p:sldId id="388" r:id="rId35"/>
    <p:sldId id="404" r:id="rId36"/>
    <p:sldId id="361" r:id="rId37"/>
    <p:sldId id="405" r:id="rId38"/>
    <p:sldId id="406" r:id="rId39"/>
    <p:sldId id="407" r:id="rId40"/>
    <p:sldId id="408" r:id="rId41"/>
    <p:sldId id="410" r:id="rId42"/>
    <p:sldId id="411" r:id="rId43"/>
    <p:sldId id="415" r:id="rId44"/>
    <p:sldId id="414" r:id="rId45"/>
    <p:sldId id="416" r:id="rId46"/>
    <p:sldId id="403" r:id="rId47"/>
    <p:sldId id="393" r:id="rId48"/>
    <p:sldId id="399" r:id="rId49"/>
    <p:sldId id="402" r:id="rId50"/>
    <p:sldId id="355" r:id="rId51"/>
    <p:sldId id="329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F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14" autoAdjust="0"/>
  </p:normalViewPr>
  <p:slideViewPr>
    <p:cSldViewPr snapToGrid="0" showGuides="1">
      <p:cViewPr varScale="1">
        <p:scale>
          <a:sx n="70" d="100"/>
          <a:sy n="70" d="100"/>
        </p:scale>
        <p:origin x="1240" y="52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E4104-2A06-4F3B-97B7-9A96C0C406DE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4B010-CA02-4520-9382-8F7774323E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33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707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899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58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51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467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486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09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12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400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129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65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176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057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40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80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056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76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84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68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82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963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680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12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31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269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53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409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https://duckdblabs.github.io/db-benchmark/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223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10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77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13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53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4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28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999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5241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661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46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44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275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624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5546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378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4658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05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843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2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4B010-CA02-4520-9382-8F7774323EC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89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3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9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7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4B010-CA02-4520-9382-8F7774323ECB}" type="slidenum">
              <a:rPr lang="zh-CN" altLang="en-US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20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91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601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3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386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15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25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21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9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696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83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20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F94E-B641-4017-A995-067AA949C535}" type="datetimeFigureOut">
              <a:rPr lang="zh-CN" altLang="en-US" smtClean="0"/>
              <a:t>2025/7/7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6685-93F4-4670-94F8-D59992570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06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3.png"/><Relationship Id="rId5" Type="http://schemas.openxmlformats.org/officeDocument/2006/relationships/image" Target="../media/image1.png"/><Relationship Id="rId10" Type="http://schemas.openxmlformats.org/officeDocument/2006/relationships/image" Target="../media/image52.png"/><Relationship Id="rId4" Type="http://schemas.microsoft.com/office/2007/relationships/hdphoto" Target="../media/hdphoto2.wdp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61.png"/><Relationship Id="rId4" Type="http://schemas.microsoft.com/office/2007/relationships/hdphoto" Target="../media/hdphoto2.wdp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Relationship Id="rId9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74.png"/><Relationship Id="rId4" Type="http://schemas.microsoft.com/office/2007/relationships/hdphoto" Target="../media/hdphoto2.wdp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78.png"/><Relationship Id="rId4" Type="http://schemas.microsoft.com/office/2007/relationships/hdphoto" Target="../media/hdphoto2.wdp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24" Type="http://schemas.openxmlformats.org/officeDocument/2006/relationships/image" Target="../media/image23.png"/><Relationship Id="rId5" Type="http://schemas.openxmlformats.org/officeDocument/2006/relationships/image" Target="../media/image1.pn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.png"/><Relationship Id="rId7" Type="http://schemas.openxmlformats.org/officeDocument/2006/relationships/image" Target="../media/image26.jpg"/><Relationship Id="rId12" Type="http://schemas.openxmlformats.org/officeDocument/2006/relationships/image" Target="../media/image9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1.png"/><Relationship Id="rId5" Type="http://schemas.openxmlformats.org/officeDocument/2006/relationships/image" Target="../media/image1.png"/><Relationship Id="rId10" Type="http://schemas.openxmlformats.org/officeDocument/2006/relationships/image" Target="../media/image90.png"/><Relationship Id="rId4" Type="http://schemas.microsoft.com/office/2007/relationships/hdphoto" Target="../media/hdphoto2.wdp"/><Relationship Id="rId9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2.jp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2662" y="1832577"/>
            <a:ext cx="7701940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内存不足情况下前沿数据分析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500"/>
              </a:spcAft>
            </a:pP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框架性能比较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3000"/>
              </a:spcAft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DuckDB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</a:p>
        </p:txBody>
      </p:sp>
      <p:sp>
        <p:nvSpPr>
          <p:cNvPr id="3" name="文本框 2"/>
          <p:cNvSpPr txBox="1"/>
          <p:nvPr/>
        </p:nvSpPr>
        <p:spPr>
          <a:xfrm flipH="1">
            <a:off x="1388689" y="5816720"/>
            <a:ext cx="666988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届中国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会议（广州）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2025.7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498" y="6577064"/>
            <a:ext cx="6212832" cy="45719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6039" y="4167711"/>
            <a:ext cx="487142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dirty="0">
                <a:latin typeface="Times New Roman" panose="02020603050405020304" pitchFamily="18" charset="0"/>
              </a:rPr>
              <a:t>黄天元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浙江财经大学数据科学学院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dirty="0">
                <a:latin typeface="Times New Roman" panose="02020603050405020304" pitchFamily="18" charset="0"/>
              </a:rPr>
              <a:t>数据科学与大数据技术系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pic>
        <p:nvPicPr>
          <p:cNvPr id="12" name="图片 11" descr="QQ图片20170327133536">
            <a:extLst>
              <a:ext uri="{FF2B5EF4-FFF2-40B4-BE49-F238E27FC236}">
                <a16:creationId xmlns:a16="http://schemas.microsoft.com/office/drawing/2014/main" id="{35C9C0B9-0CDD-4577-AA32-9998E0D9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76" y="5453194"/>
            <a:ext cx="967724" cy="9669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37D4CA-D2A5-4957-A06A-B77B826BC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6285"/>
                    </a14:imgEffect>
                    <a14:imgEffect>
                      <a14:saturation sat="290000"/>
                    </a14:imgEffect>
                    <a14:imgEffect>
                      <a14:brightnessContrast bright="12000" contras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8" y="0"/>
            <a:ext cx="9144498" cy="1153698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8" name="Picture 22" descr="中国R会议">
            <a:extLst>
              <a:ext uri="{FF2B5EF4-FFF2-40B4-BE49-F238E27FC236}">
                <a16:creationId xmlns:a16="http://schemas.microsoft.com/office/drawing/2014/main" id="{9BBFAD22-54A5-44BC-8424-7DFAF6B1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65" y="6291158"/>
            <a:ext cx="2196908" cy="5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23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237" y="1046044"/>
            <a:ext cx="73808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为了解决这一问题，越来越多的现代数据处理框架应运而生，这些框架通过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优化内存使用、支持磁盘存储计算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等方式，提高了数据处理的灵活性和效率。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等框架是当前最受关注的解决方案，它们通过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列式存储、智能查询优化和内存外计算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等技术，能够有效降低内存压力，实现高效的数据处理。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内存不足的实践背景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534D9AB-2C76-4AB6-991C-90EF40E61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167" y="3780035"/>
            <a:ext cx="3216465" cy="1188694"/>
          </a:xfrm>
          <a:prstGeom prst="rect">
            <a:avLst/>
          </a:prstGeom>
        </p:spPr>
      </p:pic>
      <p:pic>
        <p:nvPicPr>
          <p:cNvPr id="2050" name="Picture 2" descr="Polars for Beginners: The Fast, Modern DataFrame Library">
            <a:extLst>
              <a:ext uri="{FF2B5EF4-FFF2-40B4-BE49-F238E27FC236}">
                <a16:creationId xmlns:a16="http://schemas.microsoft.com/office/drawing/2014/main" id="{F37DFB4A-AC41-46BD-AC9B-6F83A0AE4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7" y="4856606"/>
            <a:ext cx="2581235" cy="13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534BFFAF-F468-4D70-AF2E-4CA56D06F1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055555-C6C4-40D5-8485-D321813B2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2952" y="4914749"/>
            <a:ext cx="4242049" cy="129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4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目录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849B17-85F8-4EC3-8DB6-ED8B1F54625E}"/>
              </a:ext>
            </a:extLst>
          </p:cNvPr>
          <p:cNvSpPr txBox="1"/>
          <p:nvPr/>
        </p:nvSpPr>
        <p:spPr>
          <a:xfrm>
            <a:off x="1938787" y="1326231"/>
            <a:ext cx="600035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内存不足的实践背景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前沿大数据分析框架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语言中的相关工具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特定场景的性能比较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Arrow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C4FDB4-B294-41E2-A6A2-F1140B729978}"/>
              </a:ext>
            </a:extLst>
          </p:cNvPr>
          <p:cNvSpPr txBox="1"/>
          <p:nvPr/>
        </p:nvSpPr>
        <p:spPr>
          <a:xfrm>
            <a:off x="558250" y="1018068"/>
            <a:ext cx="78570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Arrow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是一个跨平台的开源库，旨在提供高速的列式存储和内存共享格式，特别适合大规模数据处理。允许不同的计算框架（如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等）共享内存中的数据，而不需要序列化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反序列化。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特点：</a:t>
            </a:r>
          </a:p>
          <a:p>
            <a:pPr marL="360000" indent="-3600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列式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内存格式：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使用列式数据格式，适合高速的数据分析和查询。</a:t>
            </a:r>
          </a:p>
          <a:p>
            <a:pPr marL="360000" indent="-3600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跨语言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支持：支持多种编程语言，包括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等，提供高效的数据交换机制。</a:t>
            </a:r>
          </a:p>
          <a:p>
            <a:pPr marL="360000" indent="-3600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共享内存格式：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可以让不同的计算框架共享内存中的数据，而无需额外的内存拷贝或序列化，对于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并行计算和分布式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计算系统非常有利。</a:t>
            </a:r>
          </a:p>
          <a:p>
            <a:pPr marL="360000" indent="-3600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高效数据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入：有效减少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成本。</a:t>
            </a:r>
          </a:p>
        </p:txBody>
      </p:sp>
    </p:spTree>
    <p:extLst>
      <p:ext uri="{BB962C8B-B14F-4D97-AF65-F5344CB8AC3E}">
        <p14:creationId xmlns:p14="http://schemas.microsoft.com/office/powerpoint/2010/main" val="363315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Arrow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A76F04-C267-4FF4-ABCC-8B659880D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335" y="989709"/>
            <a:ext cx="6948753" cy="21006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D5DD51-FF0E-4340-8CA9-6AA9D4703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100" y="3230751"/>
            <a:ext cx="7472662" cy="2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4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Arrow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简介：列处理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E6B005-B7FF-467B-8CE6-7F881AB45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86" y="2188555"/>
            <a:ext cx="7874530" cy="24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37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Arrow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简介：标准化存储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6FF365-9326-41F7-ACEC-6CCF97D76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62" y="1262062"/>
            <a:ext cx="8829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21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Arrow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简介：多语言支持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FC3C6A-766C-4616-B6FE-0F4E40E6E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14" y="2209800"/>
            <a:ext cx="84486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3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Polars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C4FDB4-B294-41E2-A6A2-F1140B729978}"/>
              </a:ext>
            </a:extLst>
          </p:cNvPr>
          <p:cNvSpPr txBox="1"/>
          <p:nvPr/>
        </p:nvSpPr>
        <p:spPr>
          <a:xfrm>
            <a:off x="643218" y="971885"/>
            <a:ext cx="785706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spcAft>
                <a:spcPts val="600"/>
              </a:spcAft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是一个快速且高效的</a:t>
            </a: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库。核心设计基于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Rust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编程语言，在多核处理器上具备优秀的性能表现。提供与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类似的接口，但性能通常优于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，特别是在大规模数据集上。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spcAft>
                <a:spcPts val="600"/>
              </a:spcAft>
            </a:pP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特点：</a:t>
            </a:r>
          </a:p>
          <a:p>
            <a:pPr marL="360000" indent="-3600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多线程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并行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处理：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对多核并行进行优化，能够显著提高数据处理速度。</a:t>
            </a:r>
          </a:p>
          <a:p>
            <a:pPr marL="360000" indent="-3600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惰性评估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Lazy Evaluation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）：支持惰性计算，可以构建一系列的计算操作，只有在实际需要计算结果时才执行，从而减少不必要的计算。</a:t>
            </a:r>
          </a:p>
          <a:p>
            <a:pPr marL="360000" indent="-3600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列式存储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：类似于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采用列式存储格式，在内存外操作时能够提高性能。</a:t>
            </a:r>
          </a:p>
          <a:p>
            <a:pPr marL="360000" indent="-3600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简洁的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提供了类似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，可快速上手。</a:t>
            </a:r>
          </a:p>
        </p:txBody>
      </p:sp>
    </p:spTree>
    <p:extLst>
      <p:ext uri="{BB962C8B-B14F-4D97-AF65-F5344CB8AC3E}">
        <p14:creationId xmlns:p14="http://schemas.microsoft.com/office/powerpoint/2010/main" val="4189459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Polars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0DFB88-1B61-4CD4-81C6-E8F338220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9126" y="1116779"/>
            <a:ext cx="6362700" cy="2305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F76D0F-CAB2-48C2-B418-E6F1BB636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19" y="3779410"/>
            <a:ext cx="8304915" cy="178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8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Polars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简介：核心优势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3B9B6F-B3BF-412D-A813-0E286B00E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820" y="1158346"/>
            <a:ext cx="3073475" cy="29395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E89A87-1089-4A86-AAC0-29605044D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7162" y="2409979"/>
            <a:ext cx="2570151" cy="24566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AC5353-8BB5-48ED-9229-6A5CEABF6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4046" y="3429000"/>
            <a:ext cx="2859969" cy="25717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9C9765A-5A55-46C5-B65F-9A7F8B12D1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972" y="4866643"/>
            <a:ext cx="3651157" cy="123695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3CECEC4-A40C-4766-ABC5-CF0AC1B94B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1417" y="964628"/>
            <a:ext cx="2065625" cy="25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7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目录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849B17-85F8-4EC3-8DB6-ED8B1F54625E}"/>
              </a:ext>
            </a:extLst>
          </p:cNvPr>
          <p:cNvSpPr txBox="1"/>
          <p:nvPr/>
        </p:nvSpPr>
        <p:spPr>
          <a:xfrm>
            <a:off x="1938787" y="1326231"/>
            <a:ext cx="600035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内存不足的实践背景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前沿大数据分析框架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语言中的相关工具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三种框架的性能比较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76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Polars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简介：文件支持广泛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68ACE9-94A4-4252-9824-302BBCC729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778"/>
          <a:stretch/>
        </p:blipFill>
        <p:spPr>
          <a:xfrm>
            <a:off x="211666" y="1169088"/>
            <a:ext cx="8432800" cy="451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5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Polars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简介：其他特性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4263A6-E037-4B5F-AE63-69917AB2A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66412"/>
            <a:ext cx="8949267" cy="39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0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DuckDB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C4FDB4-B294-41E2-A6A2-F1140B729978}"/>
              </a:ext>
            </a:extLst>
          </p:cNvPr>
          <p:cNvSpPr txBox="1"/>
          <p:nvPr/>
        </p:nvSpPr>
        <p:spPr>
          <a:xfrm>
            <a:off x="558250" y="962605"/>
            <a:ext cx="7857066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spcAft>
                <a:spcPts val="600"/>
              </a:spcAft>
            </a:pP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DuckDB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是一个轻量级的、嵌入式的列式数据库，设计目标是高效地执行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查询。它被设计为支持高速的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OLAP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（在线分析处理）查询，可以直接操作本地文件系统中的数据，而不需要将数据完全加载到内存中。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spcAft>
                <a:spcPts val="600"/>
              </a:spcAft>
            </a:pP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特点：</a:t>
            </a:r>
          </a:p>
          <a:p>
            <a:pPr marL="360000" indent="-3600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嵌入式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数据库：与传统数据库系统不同，</a:t>
            </a: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DuckDB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是一个嵌入式数据库，可以轻松集成到应用程序中，不需要复杂的数据库管理系统。</a:t>
            </a:r>
          </a:p>
          <a:p>
            <a:pPr marL="360000" indent="-3600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列式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存储：数据以列而非行的形式存储，适合执行大规模数据分析操作。</a:t>
            </a:r>
          </a:p>
          <a:p>
            <a:pPr marL="360000" indent="-360000" algn="just">
              <a:buFont typeface="Arial" panose="020B0604020202020204" pitchFamily="34" charset="0"/>
              <a:buChar char="•"/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高效的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磁盘操作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：即使不将数据加载到内存，</a:t>
            </a: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DuckDB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仍能高效地进行查询，适合处理超过内存大小的大型数据集。</a:t>
            </a:r>
          </a:p>
          <a:p>
            <a:pPr marL="360000" indent="-360000" algn="just"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支持：可以使用标准的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语法来进行数据查询和操作，支持查询、聚合、连接等。</a:t>
            </a:r>
          </a:p>
        </p:txBody>
      </p:sp>
    </p:spTree>
    <p:extLst>
      <p:ext uri="{BB962C8B-B14F-4D97-AF65-F5344CB8AC3E}">
        <p14:creationId xmlns:p14="http://schemas.microsoft.com/office/powerpoint/2010/main" val="1279997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DuckDB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36FA8F-4171-4C2A-880D-CF4B846A6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34" y="1375279"/>
            <a:ext cx="8788400" cy="41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99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DuckDB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简介：特点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085D43-92F2-44BB-AB81-122CCCE5D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34" y="1294793"/>
            <a:ext cx="8525933" cy="45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91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三种分析框架对比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49E01E5-B23B-4CB0-AE8B-E8CD5DA02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086764"/>
              </p:ext>
            </p:extLst>
          </p:nvPr>
        </p:nvGraphicFramePr>
        <p:xfrm>
          <a:off x="907783" y="1430869"/>
          <a:ext cx="7328434" cy="42807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6958">
                  <a:extLst>
                    <a:ext uri="{9D8B030D-6E8A-4147-A177-3AD203B41FA5}">
                      <a16:colId xmlns:a16="http://schemas.microsoft.com/office/drawing/2014/main" val="3926665299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973843424"/>
                    </a:ext>
                  </a:extLst>
                </a:gridCol>
                <a:gridCol w="2114856">
                  <a:extLst>
                    <a:ext uri="{9D8B030D-6E8A-4147-A177-3AD203B41FA5}">
                      <a16:colId xmlns:a16="http://schemas.microsoft.com/office/drawing/2014/main" val="3759127924"/>
                    </a:ext>
                  </a:extLst>
                </a:gridCol>
                <a:gridCol w="1999945">
                  <a:extLst>
                    <a:ext uri="{9D8B030D-6E8A-4147-A177-3AD203B41FA5}">
                      <a16:colId xmlns:a16="http://schemas.microsoft.com/office/drawing/2014/main" val="2085037457"/>
                    </a:ext>
                  </a:extLst>
                </a:gridCol>
              </a:tblGrid>
              <a:tr h="407889"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 dirty="0" err="1">
                          <a:effectLst/>
                          <a:latin typeface="Times New Roman" panose="02020603050405020304" pitchFamily="18" charset="0"/>
                        </a:rPr>
                        <a:t>特性</a:t>
                      </a:r>
                      <a:endParaRPr lang="zh-CN" sz="1400" kern="1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DuckDB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Arrow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Polars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2364270"/>
                  </a:ext>
                </a:extLst>
              </a:tr>
              <a:tr h="403727"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架构类型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嵌入式数据库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数据交换格式、内存共享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高性能数据框架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994838"/>
                  </a:ext>
                </a:extLst>
              </a:tr>
              <a:tr h="524428"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存储格式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 dirty="0" err="1">
                          <a:effectLst/>
                          <a:latin typeface="Times New Roman" panose="02020603050405020304" pitchFamily="18" charset="0"/>
                        </a:rPr>
                        <a:t>列式存储</a:t>
                      </a:r>
                      <a:endParaRPr lang="zh-CN" sz="1400" kern="1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列式存储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（Apache Arrow格式）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列式存储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1607110"/>
                  </a:ext>
                </a:extLst>
              </a:tr>
              <a:tr h="524428"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内存外操作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支持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磁盘上进行操作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支持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Parquet等格式数据存储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 dirty="0">
                          <a:effectLst/>
                          <a:latin typeface="Times New Roman" panose="02020603050405020304" pitchFamily="18" charset="0"/>
                        </a:rPr>
                        <a:t>支持大数据集和</a:t>
                      </a:r>
                      <a:endParaRPr lang="en-US" altLang="zh-CN" sz="1400" kern="0" spc="-20" baseline="0" dirty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eaLnBrk="0" fontAlgn="base"/>
                      <a:r>
                        <a:rPr lang="zh-CN" sz="1400" kern="0" spc="-20" baseline="0" dirty="0">
                          <a:effectLst/>
                          <a:latin typeface="Times New Roman" panose="02020603050405020304" pitchFamily="18" charset="0"/>
                        </a:rPr>
                        <a:t>内存外计算</a:t>
                      </a:r>
                      <a:endParaRPr lang="zh-CN" sz="1400" kern="1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1649852"/>
                  </a:ext>
                </a:extLst>
              </a:tr>
              <a:tr h="403727"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并行计算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不强制支持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不直接支持并行计算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强力支持多核并行计算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0902219"/>
                  </a:ext>
                </a:extLst>
              </a:tr>
              <a:tr h="403727"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SQL支持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完全支持SQL查询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无SQL支持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无</a:t>
                      </a:r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SQL</a:t>
                      </a:r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支持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9088766"/>
                  </a:ext>
                </a:extLst>
              </a:tr>
              <a:tr h="804330"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适用场景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数据库操作，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eaLnBrk="0" fontAlgn="base"/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复杂的查询和分析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数据交换，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eaLnBrk="0" fontAlgn="base"/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跨平台高效数据共享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 dirty="0">
                          <a:effectLst/>
                          <a:latin typeface="Times New Roman" panose="02020603050405020304" pitchFamily="18" charset="0"/>
                        </a:rPr>
                        <a:t>大规模数据分析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R="635" algn="ctr" eaLnBrk="0" fontAlgn="base"/>
                      <a:r>
                        <a:rPr lang="zh-CN" sz="1400" kern="0" spc="-20" baseline="0" dirty="0">
                          <a:effectLst/>
                          <a:latin typeface="Times New Roman" panose="02020603050405020304" pitchFamily="18" charset="0"/>
                        </a:rPr>
                        <a:t>支持内存外处理</a:t>
                      </a:r>
                      <a:endParaRPr lang="zh-CN" sz="1400" kern="1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4484078"/>
                  </a:ext>
                </a:extLst>
              </a:tr>
              <a:tr h="808493"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en-US" sz="1400" kern="0" spc="-20" baseline="0">
                          <a:effectLst/>
                          <a:latin typeface="Times New Roman" panose="02020603050405020304" pitchFamily="18" charset="0"/>
                        </a:rPr>
                        <a:t>性能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非常高效，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eaLnBrk="0" fontAlgn="base"/>
                      <a:r>
                        <a:rPr lang="zh-CN" sz="1400" kern="0" spc="-20" baseline="0">
                          <a:effectLst/>
                          <a:latin typeface="Times New Roman" panose="02020603050405020304" pitchFamily="18" charset="0"/>
                        </a:rPr>
                        <a:t>适合复杂查询和磁盘操作</a:t>
                      </a:r>
                      <a:endParaRPr lang="zh-CN" sz="1400" kern="1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 dirty="0">
                          <a:effectLst/>
                          <a:latin typeface="Times New Roman" panose="02020603050405020304" pitchFamily="18" charset="0"/>
                        </a:rPr>
                        <a:t>高效的数据交换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eaLnBrk="0" fontAlgn="base"/>
                      <a:r>
                        <a:rPr lang="zh-CN" sz="1400" kern="0" spc="-20" baseline="0" dirty="0">
                          <a:effectLst/>
                          <a:latin typeface="Times New Roman" panose="02020603050405020304" pitchFamily="18" charset="0"/>
                        </a:rPr>
                        <a:t>和内存共享，适合跨语言</a:t>
                      </a:r>
                      <a:endParaRPr lang="zh-CN" sz="1400" kern="1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eaLnBrk="0" fontAlgn="base"/>
                      <a:r>
                        <a:rPr lang="zh-CN" sz="1400" kern="0" spc="-20" baseline="0" dirty="0">
                          <a:effectLst/>
                          <a:latin typeface="Times New Roman" panose="02020603050405020304" pitchFamily="18" charset="0"/>
                        </a:rPr>
                        <a:t>高效，特别适合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eaLnBrk="0" fontAlgn="base"/>
                      <a:r>
                        <a:rPr lang="zh-CN" sz="1400" kern="0" spc="-20" baseline="0" dirty="0">
                          <a:effectLst/>
                          <a:latin typeface="Times New Roman" panose="02020603050405020304" pitchFamily="18" charset="0"/>
                        </a:rPr>
                        <a:t>大规模数据集和并行计算</a:t>
                      </a:r>
                      <a:endParaRPr lang="zh-CN" sz="1400" kern="1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7889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239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目录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849B17-85F8-4EC3-8DB6-ED8B1F54625E}"/>
              </a:ext>
            </a:extLst>
          </p:cNvPr>
          <p:cNvSpPr txBox="1"/>
          <p:nvPr/>
        </p:nvSpPr>
        <p:spPr>
          <a:xfrm>
            <a:off x="1938787" y="1326231"/>
            <a:ext cx="600035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内存不足的实践背景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前沿大数据分析框架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语言中的相关工具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三种框架的性能比较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5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5738" y="1351351"/>
            <a:ext cx="4489410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核心工具包：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Arrow: arrow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DuckDB:duckdb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Polars:polars;tidypolars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相关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语言包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7AA0F6D-2701-4866-AD96-B3A479F747B3}"/>
              </a:ext>
            </a:extLst>
          </p:cNvPr>
          <p:cNvSpPr txBox="1"/>
          <p:nvPr/>
        </p:nvSpPr>
        <p:spPr>
          <a:xfrm>
            <a:off x="5107472" y="1351351"/>
            <a:ext cx="3627847" cy="259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辅助工具包：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数据操作：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转译：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dbplyr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数据库连接：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DBI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EFF32C-1998-455E-9C09-EC4F582BA9D3}"/>
              </a:ext>
            </a:extLst>
          </p:cNvPr>
          <p:cNvGrpSpPr/>
          <p:nvPr/>
        </p:nvGrpSpPr>
        <p:grpSpPr>
          <a:xfrm>
            <a:off x="977367" y="4357518"/>
            <a:ext cx="7449696" cy="1743590"/>
            <a:chOff x="1048407" y="4357518"/>
            <a:chExt cx="7449696" cy="174359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4BC5D80-95DA-47D5-B54A-405D25D074E9}"/>
                </a:ext>
              </a:extLst>
            </p:cNvPr>
            <p:cNvGrpSpPr/>
            <p:nvPr/>
          </p:nvGrpSpPr>
          <p:grpSpPr>
            <a:xfrm>
              <a:off x="2541930" y="4357518"/>
              <a:ext cx="5956173" cy="1743590"/>
              <a:chOff x="791760" y="3976688"/>
              <a:chExt cx="5956173" cy="174359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0EEF2A1-5B3B-4B7C-806F-CC2F31C2C8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760" y="4008948"/>
                <a:ext cx="1439320" cy="1659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D917D3AC-3ECE-4E0C-9BAD-B4574F9472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8556" y="3983902"/>
                <a:ext cx="1499377" cy="1724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D37EF5CE-74CD-44CD-8305-7A05988536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1080" y="3976688"/>
                <a:ext cx="3015033" cy="1743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CDA35BE-6D0D-4140-88B1-88FE48361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407" y="4377601"/>
              <a:ext cx="1459254" cy="168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113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1816" y="940864"/>
            <a:ext cx="7320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ts val="24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在使用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DuckDB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等框架时，若追求高效的列式读写和压缩性能，应优先选用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Parquet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；若需要频繁执行复杂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查询、表间联结或保留索引与统计信息，则可将数据持久存为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DuckDB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单文件数据库；若侧重跨语言或内存管道高速交换，适合在运行时使用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格式；仅在小规模数据需手工查看或兼容性最重要时，才考虑使用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文件存储格式建议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76C059-911F-4419-AF5F-ABD16D0049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751" r="14335"/>
          <a:stretch/>
        </p:blipFill>
        <p:spPr>
          <a:xfrm>
            <a:off x="1212435" y="2862075"/>
            <a:ext cx="6271442" cy="21727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4BDBDB-356D-4A38-91D9-2416FB41EB5C}"/>
              </a:ext>
            </a:extLst>
          </p:cNvPr>
          <p:cNvSpPr txBox="1"/>
          <p:nvPr/>
        </p:nvSpPr>
        <p:spPr>
          <a:xfrm>
            <a:off x="618180" y="5111130"/>
            <a:ext cx="7320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ts val="24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在内存不足场景下，尽管以上提到格式都可以使用，但是主要推荐使用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Parquet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DuckDB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数据库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文件存储。其中，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Parquet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通用性最强。</a:t>
            </a:r>
          </a:p>
        </p:txBody>
      </p:sp>
    </p:spTree>
    <p:extLst>
      <p:ext uri="{BB962C8B-B14F-4D97-AF65-F5344CB8AC3E}">
        <p14:creationId xmlns:p14="http://schemas.microsoft.com/office/powerpoint/2010/main" val="2676777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3585" y="967488"/>
            <a:ext cx="7916332" cy="14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Arrow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惰性加载（计算时只加载必要的数据）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分批次处理（试验阶段）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机制，仅将当前计算所需的数据块载入内存，而非全量数据，从而实现高效处理远超单机内存限制的大数据集。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内存不足场景下的数据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Arrow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E6444B-435C-48E6-AECC-195D3242E3AC}"/>
              </a:ext>
            </a:extLst>
          </p:cNvPr>
          <p:cNvSpPr txBox="1"/>
          <p:nvPr/>
        </p:nvSpPr>
        <p:spPr>
          <a:xfrm>
            <a:off x="613585" y="4699180"/>
            <a:ext cx="8026400" cy="14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open_dataset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并非“完全不需内存”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，而是通过分块惰性加载，将内存占用限制在可控范围内，从而高效处理大规模数据。用户仍需注意单批次数据的大小，但无需手动实现分块逻辑。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1D8C01-B86D-488C-8AE4-70B415E79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85" y="2475817"/>
            <a:ext cx="4117509" cy="21674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E49AC9-0A31-4034-9CFC-557190EBAC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5637"/>
          <a:stretch/>
        </p:blipFill>
        <p:spPr>
          <a:xfrm>
            <a:off x="4814763" y="2447589"/>
            <a:ext cx="3825222" cy="20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目录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849B17-85F8-4EC3-8DB6-ED8B1F54625E}"/>
              </a:ext>
            </a:extLst>
          </p:cNvPr>
          <p:cNvSpPr txBox="1"/>
          <p:nvPr/>
        </p:nvSpPr>
        <p:spPr>
          <a:xfrm>
            <a:off x="1938787" y="1326231"/>
            <a:ext cx="600035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内存不足的实践背景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前沿大数据分析框架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语言中的相关工具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三种框架的性能比较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38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8985" y="1437834"/>
            <a:ext cx="3238748" cy="3727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利用懒查询计划在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streaming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）模式下将数据拆分为可控的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小批次处理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，对每批数据顺序读取、计算并输出，从而无需将整个数据集一次性加载进内存，实现真正的内存外（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out‑of‑core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操作。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内存不足场景下的数据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Polars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550817-E9C4-425D-B2AC-8BD9E9255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900" y="1195109"/>
            <a:ext cx="4940300" cy="15479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5863D8-EB25-4DF7-BC7B-64DFC5A98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2617" y="3093881"/>
            <a:ext cx="4578211" cy="25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41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3585" y="1123882"/>
            <a:ext cx="7916332" cy="461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Lazy API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本身只是构建了一个查询计划，真正的计算分两种模式：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默认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.collect()</a:t>
            </a:r>
          </a:p>
          <a:p>
            <a:pPr marL="180000" algn="just"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不传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streaming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 或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streaming=False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会先把所有满足条件的数据一次性读到内存，然后在内存里完成所有算子（过滤、聚合、连接等）再返回一个完整的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。这是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纯内存中计算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.collect(streaming=True)</a:t>
            </a:r>
          </a:p>
          <a:p>
            <a:pPr marL="180000" algn="just"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启用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streaming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模式后，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会把数据分成一个个小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RecordBatch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）从磁盘读取进来，依次对每个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应用算子，然后直接把结果输出或写出，不会把全量数据一次性载入内存。每个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的中间结果放在内存里，但不会累积整个表，所以整体上是内存外（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out-of-core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）计算，只要单个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能装进内存就能处理任意大的数据集。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内存不足场景下的数据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Polars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4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3585" y="1067786"/>
            <a:ext cx="7916332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DuckDB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在运行时监测内存使用，当中间算子（如聚合或排序）生成的数据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超出内存限制时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，就会将这些溢出分区或临时中间结果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分批写入磁盘临时文件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spilling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），随后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在磁盘上执行外部聚合和外部排序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，再将结果合并，从而实现超内存情况下的平滑执行。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59" y="252327"/>
            <a:ext cx="6739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内存不足场景下的数据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3200" dirty="0" err="1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DuckDB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4206062-5124-450A-822B-B4568CED6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991" y="3058799"/>
            <a:ext cx="6950143" cy="26205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ACEC8E-0F3B-40F1-AE06-452C3E3000BD}"/>
              </a:ext>
            </a:extLst>
          </p:cNvPr>
          <p:cNvSpPr txBox="1"/>
          <p:nvPr/>
        </p:nvSpPr>
        <p:spPr>
          <a:xfrm>
            <a:off x="1364984" y="5757461"/>
            <a:ext cx="621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https://duckdb.org/2024/03/29/external-aggregation.html</a:t>
            </a:r>
          </a:p>
        </p:txBody>
      </p:sp>
    </p:spTree>
    <p:extLst>
      <p:ext uri="{BB962C8B-B14F-4D97-AF65-F5344CB8AC3E}">
        <p14:creationId xmlns:p14="http://schemas.microsoft.com/office/powerpoint/2010/main" val="150609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数据操作层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6690F4E-3FB8-4D0F-AB17-CC967A91948C}"/>
              </a:ext>
            </a:extLst>
          </p:cNvPr>
          <p:cNvSpPr txBox="1"/>
          <p:nvPr/>
        </p:nvSpPr>
        <p:spPr>
          <a:xfrm>
            <a:off x="1127166" y="962539"/>
            <a:ext cx="71286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支持众多基本函数，包括</a:t>
            </a:r>
            <a:r>
              <a:rPr lang="en-US" altLang="zh-CN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tidyr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等。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/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同时，由于共享列式存储的特性，三种框架的数据工作流可以无缝衔接（比如，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parquet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文件格式除了能够被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读取外，也能够被</a:t>
            </a: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DuckDB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直接处理）。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FB012A-DC75-4A1A-99B9-A0696B7F8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78" y="2572594"/>
            <a:ext cx="3409950" cy="1771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0E156F-F395-4DB0-9590-9B8A7F31A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9678" y="4492298"/>
            <a:ext cx="3816630" cy="16344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504675-E65C-4668-83A1-17863D04392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57" y="2490122"/>
            <a:ext cx="394271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D2A9172-6050-4CBF-9D56-57A17F970D01}"/>
              </a:ext>
            </a:extLst>
          </p:cNvPr>
          <p:cNvSpPr txBox="1"/>
          <p:nvPr/>
        </p:nvSpPr>
        <p:spPr>
          <a:xfrm>
            <a:off x="389356" y="5433655"/>
            <a:ext cx="46615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已经掌握</a:t>
            </a:r>
            <a:r>
              <a:rPr lang="en-US" altLang="zh-CN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tidyverse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的用户可以轻易地把知识经验进行移植！</a:t>
            </a:r>
            <a:endParaRPr lang="en-US" altLang="zh-CN" sz="2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15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目录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849B17-85F8-4EC3-8DB6-ED8B1F54625E}"/>
              </a:ext>
            </a:extLst>
          </p:cNvPr>
          <p:cNvSpPr txBox="1"/>
          <p:nvPr/>
        </p:nvSpPr>
        <p:spPr>
          <a:xfrm>
            <a:off x="1938787" y="1326231"/>
            <a:ext cx="600035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内存不足的实践背景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前沿大数据分析框架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语言中的相关工具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三种框架的性能比较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722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线上官方比较：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核心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+32G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A79A05-E5F4-4460-879B-FF63F695C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75" y="989709"/>
            <a:ext cx="3437467" cy="24018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CFC50C-4991-467B-A397-3A15994551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2952" y="915179"/>
            <a:ext cx="3500103" cy="25633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A86A28-03BE-478C-B327-E221B73E69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864" y="3589664"/>
            <a:ext cx="3668687" cy="2491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1E5130-37FF-4BC0-BB25-DFED0D57A4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2952" y="3605352"/>
            <a:ext cx="3668687" cy="247591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77C25CF-920A-47DB-A41C-191A07AB9B48}"/>
              </a:ext>
            </a:extLst>
          </p:cNvPr>
          <p:cNvSpPr txBox="1"/>
          <p:nvPr/>
        </p:nvSpPr>
        <p:spPr>
          <a:xfrm>
            <a:off x="455800" y="63640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https://duckdblabs.github.io/db-benchmark/</a:t>
            </a:r>
          </a:p>
        </p:txBody>
      </p:sp>
    </p:spTree>
    <p:extLst>
      <p:ext uri="{BB962C8B-B14F-4D97-AF65-F5344CB8AC3E}">
        <p14:creationId xmlns:p14="http://schemas.microsoft.com/office/powerpoint/2010/main" val="1592918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线上官方比较：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128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核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+256G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DC6192-DA19-4CFD-B6E3-2A99DA3F7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84" y="935078"/>
            <a:ext cx="3170799" cy="2393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D3910F-F941-48E1-BFD0-91E172D73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453" y="989709"/>
            <a:ext cx="3308025" cy="2430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B9DBAA-F7D5-4398-B204-EF180ACDB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8320" y="3473895"/>
            <a:ext cx="3308024" cy="27513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0F35A7-6338-490C-86CA-2201A22258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184" y="3561151"/>
            <a:ext cx="3426842" cy="26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02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线下个人试验：实验设计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3F2F00-4AAA-49F9-A0D3-3C453B95F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918" y="1048630"/>
            <a:ext cx="6968067" cy="521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87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线下个人试验：实验环境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7E2B42-3EA4-4903-AED0-6873E704C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951" y="1128722"/>
            <a:ext cx="7176098" cy="49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线下个人试验：测试例子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AC88F0-AEFB-4FB0-B54E-95E57103D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576" y="1851831"/>
            <a:ext cx="66103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8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59" y="252327"/>
            <a:ext cx="6739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与数据操作的故事：硕士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博士</a:t>
            </a:r>
            <a:r>
              <a:rPr lang="en-US" altLang="zh-CN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博后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C193BD-56CD-4E7B-A418-FB4CFF4E3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785" y="1120745"/>
            <a:ext cx="3800301" cy="564147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F017D34-61E2-473D-9019-1DFC816F0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43" y="1874347"/>
            <a:ext cx="1595588" cy="89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6452C5-92C7-4318-AD39-4478B7939C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5049"/>
          <a:stretch/>
        </p:blipFill>
        <p:spPr>
          <a:xfrm>
            <a:off x="4653890" y="1611529"/>
            <a:ext cx="986443" cy="8335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CE6509-993D-4EA3-85FF-D47E0AA89AF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3925"/>
          <a:stretch/>
        </p:blipFill>
        <p:spPr>
          <a:xfrm>
            <a:off x="5741931" y="1600333"/>
            <a:ext cx="878466" cy="787866"/>
          </a:xfrm>
          <a:prstGeom prst="rect">
            <a:avLst/>
          </a:prstGeom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A1F65993-4D6B-4BB6-A942-521CD8E4D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408" y="1495978"/>
            <a:ext cx="944896" cy="94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D74C47C2-44E4-4F1F-A1ED-5A218CE598F1}"/>
              </a:ext>
            </a:extLst>
          </p:cNvPr>
          <p:cNvSpPr/>
          <p:nvPr/>
        </p:nvSpPr>
        <p:spPr>
          <a:xfrm rot="16200000">
            <a:off x="6881417" y="1657489"/>
            <a:ext cx="484632" cy="685926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E0C5D1C-E2BA-4790-94E4-CDD130CD9B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9370" y="1724745"/>
            <a:ext cx="898074" cy="11969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064265E-30E4-4182-8C3E-8317FB9B25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39" y="2863697"/>
            <a:ext cx="3302184" cy="9446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1035A5D-720F-4786-8F91-D309F4973A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0747" y="3128366"/>
            <a:ext cx="4473618" cy="467084"/>
          </a:xfrm>
          <a:prstGeom prst="rect">
            <a:avLst/>
          </a:pr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3DFA8146-230A-47CF-80D1-B04A05D1E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20" y="3828734"/>
            <a:ext cx="1409090" cy="91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6B80878-12A8-46C7-83ED-03878A3CC5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05079" y="3837437"/>
            <a:ext cx="1209675" cy="923925"/>
          </a:xfrm>
          <a:prstGeom prst="rect">
            <a:avLst/>
          </a:prstGeom>
        </p:spPr>
      </p:pic>
      <p:pic>
        <p:nvPicPr>
          <p:cNvPr id="29" name="Picture 6" descr="https://raw.githubusercontent.com/Rdatatable/data.table/master/.graphics/logo.png">
            <a:extLst>
              <a:ext uri="{FF2B5EF4-FFF2-40B4-BE49-F238E27FC236}">
                <a16:creationId xmlns:a16="http://schemas.microsoft.com/office/drawing/2014/main" id="{F1CE1FFA-C6FD-494F-A159-35D96733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144" y="3905596"/>
            <a:ext cx="736160" cy="85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inancial Data Manipulation in dplyr for Quant Traders - Robot Wealth">
            <a:extLst>
              <a:ext uri="{FF2B5EF4-FFF2-40B4-BE49-F238E27FC236}">
                <a16:creationId xmlns:a16="http://schemas.microsoft.com/office/drawing/2014/main" id="{AA5A8A10-832F-4127-9430-7A58C6F7D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26" y="3847297"/>
            <a:ext cx="816589" cy="9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箭头: 下 30">
            <a:extLst>
              <a:ext uri="{FF2B5EF4-FFF2-40B4-BE49-F238E27FC236}">
                <a16:creationId xmlns:a16="http://schemas.microsoft.com/office/drawing/2014/main" id="{40FE212A-7510-4B16-A9B3-AF307E6E04CF}"/>
              </a:ext>
            </a:extLst>
          </p:cNvPr>
          <p:cNvSpPr/>
          <p:nvPr/>
        </p:nvSpPr>
        <p:spPr>
          <a:xfrm rot="16200000">
            <a:off x="7350318" y="3990277"/>
            <a:ext cx="484632" cy="685926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12" name="Picture 16" descr="NESciences – Natural and Engineering Sciences">
            <a:extLst>
              <a:ext uri="{FF2B5EF4-FFF2-40B4-BE49-F238E27FC236}">
                <a16:creationId xmlns:a16="http://schemas.microsoft.com/office/drawing/2014/main" id="{6499FF57-22EA-4B7F-912B-5B9D30F4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582" y="3824013"/>
            <a:ext cx="1986165" cy="99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DD9D0AE-6506-4A5E-9325-79824EB1418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4681" y="4856714"/>
            <a:ext cx="3679757" cy="65945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278CE9B-0E81-4CA5-A8B2-EF54F9B9BACC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9233" t="10348" r="10690"/>
          <a:stretch/>
        </p:blipFill>
        <p:spPr>
          <a:xfrm>
            <a:off x="1094388" y="5660022"/>
            <a:ext cx="541538" cy="52090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6982966-13EC-4065-8E90-75E70595C1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95225" y="5478910"/>
            <a:ext cx="2785324" cy="700081"/>
          </a:xfrm>
          <a:prstGeom prst="rect">
            <a:avLst/>
          </a:prstGeom>
        </p:spPr>
      </p:pic>
      <p:pic>
        <p:nvPicPr>
          <p:cNvPr id="39" name="Picture 4" descr="preview">
            <a:extLst>
              <a:ext uri="{FF2B5EF4-FFF2-40B4-BE49-F238E27FC236}">
                <a16:creationId xmlns:a16="http://schemas.microsoft.com/office/drawing/2014/main" id="{E8E6B7A6-2BFF-4798-A769-ECF4F5F85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237" y="5110708"/>
            <a:ext cx="741210" cy="86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EC3DBC0-54DF-4A65-8D6F-6B0B22F51A19}"/>
              </a:ext>
            </a:extLst>
          </p:cNvPr>
          <p:cNvCxnSpPr/>
          <p:nvPr/>
        </p:nvCxnSpPr>
        <p:spPr>
          <a:xfrm flipV="1">
            <a:off x="630315" y="2863697"/>
            <a:ext cx="8185211" cy="3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CA77E3C-35A9-432E-A986-1F0CBAD67E3F}"/>
              </a:ext>
            </a:extLst>
          </p:cNvPr>
          <p:cNvCxnSpPr>
            <a:cxnSpLocks/>
          </p:cNvCxnSpPr>
          <p:nvPr/>
        </p:nvCxnSpPr>
        <p:spPr>
          <a:xfrm>
            <a:off x="754602" y="4829798"/>
            <a:ext cx="8189763" cy="24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6" name="Picture 20" descr="Using SQL in RStudio">
            <a:extLst>
              <a:ext uri="{FF2B5EF4-FFF2-40B4-BE49-F238E27FC236}">
                <a16:creationId xmlns:a16="http://schemas.microsoft.com/office/drawing/2014/main" id="{844A0952-AC4A-4FA2-8009-6332C0CD0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008" y="5077369"/>
            <a:ext cx="2009252" cy="98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46C0D607-2664-4272-A33B-8EB4CCEC6901}"/>
              </a:ext>
            </a:extLst>
          </p:cNvPr>
          <p:cNvSpPr txBox="1"/>
          <p:nvPr/>
        </p:nvSpPr>
        <p:spPr>
          <a:xfrm>
            <a:off x="166458" y="2450720"/>
            <a:ext cx="67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2AF6157-6423-4011-8420-177F3868D659}"/>
              </a:ext>
            </a:extLst>
          </p:cNvPr>
          <p:cNvSpPr txBox="1"/>
          <p:nvPr/>
        </p:nvSpPr>
        <p:spPr>
          <a:xfrm>
            <a:off x="186451" y="4381108"/>
            <a:ext cx="67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A9FB6A7-2CB4-4249-81E3-C89081A68BD1}"/>
              </a:ext>
            </a:extLst>
          </p:cNvPr>
          <p:cNvSpPr txBox="1"/>
          <p:nvPr/>
        </p:nvSpPr>
        <p:spPr>
          <a:xfrm>
            <a:off x="256739" y="5735807"/>
            <a:ext cx="67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99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716170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59" y="252327"/>
            <a:ext cx="6739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线下个人试验：性能比较（不限内存）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DECE92-9ECE-4694-BFB7-099E94A1C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34" y="1294839"/>
            <a:ext cx="8005001" cy="426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2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716170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59" y="252327"/>
            <a:ext cx="6739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线下个人试验：性能比较（不限内存）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5FDCDB-B116-4EB1-9371-D4A194E6D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39091"/>
            <a:ext cx="9144000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71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716170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59" y="252327"/>
            <a:ext cx="6739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线下个人试验：性能比较（</a:t>
            </a:r>
            <a:r>
              <a:rPr lang="zh-CN" altLang="en-US" sz="32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限制内存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02DE01-E54E-47F8-B588-03B6818DC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28674"/>
            <a:ext cx="9144000" cy="489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6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716170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59" y="252327"/>
            <a:ext cx="6739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线下个人试验：性能比较（</a:t>
            </a:r>
            <a:r>
              <a:rPr lang="zh-CN" altLang="en-US" sz="32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限制内存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E3FEEF-627F-4714-90BB-F1EE47357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82807"/>
            <a:ext cx="9144000" cy="489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65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716170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59" y="252327"/>
            <a:ext cx="6739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线下个人试验：性能比较（</a:t>
            </a:r>
            <a:r>
              <a:rPr lang="zh-CN" altLang="en-US" sz="32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限制内存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246B9C-3498-4599-9AD0-876EC4444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80179"/>
            <a:ext cx="9144000" cy="48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59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716170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59" y="252327"/>
            <a:ext cx="6739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线下个人试验：性能比较（</a:t>
            </a:r>
            <a:r>
              <a:rPr lang="zh-CN" altLang="en-US" sz="32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限制内存</a:t>
            </a:r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FC72B2-7067-44BB-9DCE-A36A7916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40332"/>
            <a:ext cx="9144000" cy="49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02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框架比较的结论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96FB61-F01A-4B0B-96A0-4CCF7E971435}"/>
              </a:ext>
            </a:extLst>
          </p:cNvPr>
          <p:cNvSpPr txBox="1"/>
          <p:nvPr/>
        </p:nvSpPr>
        <p:spPr>
          <a:xfrm>
            <a:off x="791826" y="1601158"/>
            <a:ext cx="7559849" cy="3888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总体来说，表现大体为：</a:t>
            </a:r>
            <a:r>
              <a:rPr lang="en-US" altLang="zh-CN" sz="2800" b="1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DuckDB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 &gt; Polars &gt; Arrow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。内存充足的时候，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Polars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对于连接（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JOIN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）操作而言比较快，但是总体来说</a:t>
            </a:r>
            <a:r>
              <a:rPr lang="en-US" altLang="zh-CN" sz="2800" b="1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DuckDB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对于内存不足计算的适配性更强，能够处理超过自身内存容量的数据（内存为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32G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的时候也可以处理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50G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的数据）。</a:t>
            </a:r>
            <a:endParaRPr lang="en-US" altLang="zh-CN" sz="2800" b="0" i="0" dirty="0">
              <a:solidFill>
                <a:srgbClr val="40404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53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目录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849B17-85F8-4EC3-8DB6-ED8B1F54625E}"/>
              </a:ext>
            </a:extLst>
          </p:cNvPr>
          <p:cNvSpPr txBox="1"/>
          <p:nvPr/>
        </p:nvSpPr>
        <p:spPr>
          <a:xfrm>
            <a:off x="1938787" y="1326231"/>
            <a:ext cx="600035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内存不足的实践背景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前沿大数据分析框架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语言中的相关工具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三种框架的性能比较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61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总结：语言支持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C2895B-BC18-46D8-95DC-89372055AC76}"/>
              </a:ext>
            </a:extLst>
          </p:cNvPr>
          <p:cNvSpPr txBox="1"/>
          <p:nvPr/>
        </p:nvSpPr>
        <p:spPr>
          <a:xfrm>
            <a:off x="1276962" y="1401938"/>
            <a:ext cx="6811979" cy="4054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Arrow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：多语言绑定（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Python/R/Java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等），生态最广，但需配合计算引擎使用（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列式存储的数据格式标准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）。</a:t>
            </a:r>
          </a:p>
          <a:p>
            <a:pPr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Polars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：主推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Python/R API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，</a:t>
            </a:r>
            <a:r>
              <a:rPr lang="en-US" altLang="zh-CN" sz="2400" b="0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DataFrame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语法近似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pandas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。</a:t>
            </a:r>
          </a:p>
          <a:p>
            <a:pPr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DuckDB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：支持</a:t>
            </a:r>
            <a:r>
              <a:rPr lang="en-US" altLang="zh-CN" sz="2400" b="0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SQL+Python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/R/Java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等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API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，适合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SQL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重度用户（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数据库操作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6845841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使用建议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C2895B-BC18-46D8-95DC-89372055AC76}"/>
              </a:ext>
            </a:extLst>
          </p:cNvPr>
          <p:cNvSpPr txBox="1"/>
          <p:nvPr/>
        </p:nvSpPr>
        <p:spPr>
          <a:xfrm>
            <a:off x="685551" y="989709"/>
            <a:ext cx="7501467" cy="518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、使用</a:t>
            </a:r>
            <a:r>
              <a:rPr lang="en-US" altLang="zh-CN" sz="2800" b="1" dirty="0" err="1">
                <a:solidFill>
                  <a:srgbClr val="404040"/>
                </a:solidFill>
                <a:latin typeface="Times New Roman" panose="02020603050405020304" pitchFamily="18" charset="0"/>
              </a:rPr>
              <a:t>DuckDB</a:t>
            </a:r>
            <a:r>
              <a:rPr lang="zh-CN" altLang="en-US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进行数据存储（数据库）</a:t>
            </a:r>
            <a:endParaRPr lang="en-US" altLang="zh-CN" sz="2800" b="1" dirty="0">
              <a:solidFill>
                <a:srgbClr val="404040"/>
              </a:solidFill>
              <a:latin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、能够使用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SQL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的情况下，</a:t>
            </a:r>
            <a:r>
              <a:rPr lang="zh-CN" altLang="en-US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2800" b="1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DuckDB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中调取数据，然后保存为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Parquet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</a:rPr>
              <a:t>格式，以便于跨平台交流协作</a:t>
            </a:r>
            <a:endParaRPr lang="en-US" altLang="zh-CN" sz="2800" b="1" i="0" dirty="0">
              <a:solidFill>
                <a:srgbClr val="404040"/>
              </a:solidFill>
              <a:effectLst/>
              <a:latin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、对于保存在本地的</a:t>
            </a:r>
            <a:r>
              <a:rPr lang="en-US" altLang="zh-CN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Parquet</a:t>
            </a:r>
            <a:r>
              <a:rPr lang="zh-CN" altLang="en-US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文件，使用</a:t>
            </a:r>
            <a:r>
              <a:rPr lang="en-US" altLang="zh-CN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Polars</a:t>
            </a:r>
            <a:r>
              <a:rPr lang="zh-CN" altLang="en-US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进行数据操作。对于以上框架不支持的操作，将数据载入内存中处理，再导出结果（足够小时，可以考虑使用</a:t>
            </a:r>
            <a:r>
              <a:rPr lang="en-US" altLang="zh-CN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csv</a:t>
            </a:r>
            <a:r>
              <a:rPr lang="zh-CN" altLang="en-US" sz="2800" b="1" dirty="0">
                <a:solidFill>
                  <a:srgbClr val="404040"/>
                </a:solidFill>
                <a:latin typeface="Times New Roman" panose="02020603050405020304" pitchFamily="18" charset="0"/>
              </a:rPr>
              <a:t>进行交流）。</a:t>
            </a:r>
            <a:endParaRPr lang="en-US" altLang="zh-CN" sz="2800" b="1" i="0" dirty="0">
              <a:solidFill>
                <a:srgbClr val="40404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1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与数据操作的故事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A43BFF-3CC8-4A87-81AE-13953E1EEA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6" y="2933652"/>
            <a:ext cx="3688215" cy="2766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237597-4C32-4E15-8B85-B0CF8F040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6287" y="2933652"/>
            <a:ext cx="3759237" cy="2818296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FDF18C50-7398-4B15-A58A-7ED34F005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664" y="1314171"/>
            <a:ext cx="4002087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12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届中国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会议（上海）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ctr" hangingPunct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华东师范大学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ctr" hangingPunct="1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2019.12</a:t>
            </a:r>
          </a:p>
          <a:p>
            <a:pPr algn="ctr" hangingPunct="1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语言数据操纵之美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CC4E2A77-8778-4DFE-AEDD-A2A070365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437" y="1339856"/>
            <a:ext cx="4002087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15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届中国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会议（北京）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ctr" hangingPunct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中国人民大学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ctr" hangingPunct="1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2022.11</a:t>
            </a:r>
          </a:p>
          <a:p>
            <a:pPr algn="ctr" hangingPunct="1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语言高效数据操作工具：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tidyfst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953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欢迎合作与交流！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3BBA8C-C3FD-4327-9739-1F14222D8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C7487A1-3B96-44AE-823B-3156CE82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13" y="3409643"/>
            <a:ext cx="1332688" cy="1956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B1278D-F8C1-4321-AF92-DFA5DB9F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35" y="4013874"/>
            <a:ext cx="1487558" cy="176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7EFC8F1-AA8B-4AB5-9AEE-0113248BE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09" y="1200198"/>
            <a:ext cx="4002087" cy="501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zh-CN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黄天元</a:t>
            </a:r>
          </a:p>
          <a:p>
            <a:pPr hangingPunct="1">
              <a:lnSpc>
                <a:spcPct val="100000"/>
              </a:lnSpc>
            </a:pPr>
            <a:endParaRPr lang="en-US" altLang="zh-CN" sz="2000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</a:pP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 hangingPunct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浙江财经大学数据科学学院数据科学与大数据技术系讲师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，复旦大学理学博士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热爱数据科学与开源工具，致力于利用数据科学迅速积累行业经验优势和科学知识发现，著有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机器学习全解（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语言版）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文本数据挖掘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《R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语言高效数据处理指南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》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。知乎专栏：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语言数据挖掘，邮箱：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huangtianyuan@zufe.edu.cn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724618D-12B2-495A-95D0-553BFFF3A1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24"/>
          <a:stretch/>
        </p:blipFill>
        <p:spPr>
          <a:xfrm>
            <a:off x="7532152" y="4387962"/>
            <a:ext cx="1425386" cy="18358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28BAEC-D2E3-47E8-96FD-8438D1429B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8692" y="1565788"/>
            <a:ext cx="4185407" cy="134206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D43415D-841B-4C88-846E-D32E8E291F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8593" y="1750220"/>
            <a:ext cx="902368" cy="40716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89219FC-E6FB-4974-B702-D5604BED2E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788" y="1256102"/>
            <a:ext cx="1534766" cy="153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95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E3B068-C9CC-4F37-8192-D108EAF1881C}"/>
              </a:ext>
            </a:extLst>
          </p:cNvPr>
          <p:cNvSpPr/>
          <p:nvPr/>
        </p:nvSpPr>
        <p:spPr>
          <a:xfrm>
            <a:off x="3616586" y="2525074"/>
            <a:ext cx="262780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谢谢！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2A797A-A910-471C-8BC8-47465996F21E}"/>
              </a:ext>
            </a:extLst>
          </p:cNvPr>
          <p:cNvSpPr txBox="1"/>
          <p:nvPr/>
        </p:nvSpPr>
        <p:spPr>
          <a:xfrm>
            <a:off x="356799" y="4464651"/>
            <a:ext cx="45736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浙江财经大学数据科学学院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数据科学与大数据技术系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黄天元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huangtianyuan@zufe.edu.cn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浙江财经大学2021年人才引进公告_高校师资网">
            <a:extLst>
              <a:ext uri="{FF2B5EF4-FFF2-40B4-BE49-F238E27FC236}">
                <a16:creationId xmlns:a16="http://schemas.microsoft.com/office/drawing/2014/main" id="{A115493B-D2EF-4C09-BDF2-BF8E5F43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73" y="5526"/>
            <a:ext cx="6811241" cy="181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0811E2-2962-4899-BDC8-788FEEFC7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543" y="4269831"/>
            <a:ext cx="3409658" cy="20107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03F703-68D4-4BED-8215-187854FB17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72" y="2275473"/>
            <a:ext cx="1534766" cy="15347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BA2945-AACC-4098-8341-D0FA1CBF3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2" y="2030080"/>
            <a:ext cx="2168448" cy="22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4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与数据操作的故事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B582AD-B965-4E0A-A3A3-0837BC487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65" y="1122913"/>
            <a:ext cx="1668179" cy="2448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22C6A6-0F07-4928-9C57-2D1832ACE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8636" y="3840280"/>
            <a:ext cx="1996968" cy="21857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27BCC4-A0D0-4907-9D18-AA42AF6E07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9077" y="1191290"/>
            <a:ext cx="4895320" cy="10493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F0F5D7-6A97-462F-80C3-703C546DDB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631" y="3933216"/>
            <a:ext cx="2895080" cy="10471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29DC8F-55F1-48E2-8EF0-EBBB2CAD1E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631" y="5049091"/>
            <a:ext cx="3434148" cy="1054774"/>
          </a:xfrm>
          <a:prstGeom prst="rect">
            <a:avLst/>
          </a:prstGeom>
        </p:spPr>
      </p:pic>
      <p:pic>
        <p:nvPicPr>
          <p:cNvPr id="19" name="Picture 12" descr="http://www.fstpackage.org/fst.png">
            <a:extLst>
              <a:ext uri="{FF2B5EF4-FFF2-40B4-BE49-F238E27FC236}">
                <a16:creationId xmlns:a16="http://schemas.microsoft.com/office/drawing/2014/main" id="{BA083C87-FDA4-421A-BEBC-2A1598F0B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518" y="2472349"/>
            <a:ext cx="958424" cy="11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D0D7F06-EF01-492C-9B13-C15100A308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751" y="2537057"/>
            <a:ext cx="4166381" cy="1034036"/>
          </a:xfrm>
          <a:prstGeom prst="rect">
            <a:avLst/>
          </a:prstGeom>
        </p:spPr>
      </p:pic>
      <p:pic>
        <p:nvPicPr>
          <p:cNvPr id="8198" name="Picture 6" descr="The 'future' hexlogo">
            <a:extLst>
              <a:ext uri="{FF2B5EF4-FFF2-40B4-BE49-F238E27FC236}">
                <a16:creationId xmlns:a16="http://schemas.microsoft.com/office/drawing/2014/main" id="{648B8866-7A6A-4DAF-B8B6-DCAB6CC2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151" y="3961234"/>
            <a:ext cx="842834" cy="96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DA0D49-D128-4EC5-9678-13AC619E34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9227" y="3911620"/>
            <a:ext cx="1426601" cy="202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1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与数据操作的故事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B9AB9D-5170-4167-BB43-1B82D8C3F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78" y="1067786"/>
            <a:ext cx="7523844" cy="49299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AD6103-014D-405B-A441-7F38FDCAEB7A}"/>
              </a:ext>
            </a:extLst>
          </p:cNvPr>
          <p:cNvSpPr txBox="1"/>
          <p:nvPr/>
        </p:nvSpPr>
        <p:spPr>
          <a:xfrm>
            <a:off x="0" y="6355164"/>
            <a:ext cx="53120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https://hope-data-science.github.io/R4BD/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CCACC3-702A-4B01-9C2F-688DCE8D83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62" y="4059173"/>
            <a:ext cx="1989860" cy="19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3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1304" y="1005947"/>
            <a:ext cx="73808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在大数据处理和分析的过程中，随着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数据规模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不断增长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，尤其是当数据量达到数十亿甚至数百亿行时，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传统的内存计算方式面临着显著的挑战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。单纯依赖内存存储和处理数据已变得不再现实，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内存的限制往往成为性能瓶颈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，导致内存不足、计算效率低下等问题。因此，如何在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内存受限的环境下高效处理大规模数据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，已成为当前数据计算领域的重要课题。</a:t>
            </a: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内存不足的实践背景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1026" name="Picture 2" descr="Fix &quot;Out of Memory&quot; Error in Windows Within 5 Minutes Like a Pro">
            <a:extLst>
              <a:ext uri="{FF2B5EF4-FFF2-40B4-BE49-F238E27FC236}">
                <a16:creationId xmlns:a16="http://schemas.microsoft.com/office/drawing/2014/main" id="{7B740017-E066-41D3-9FF8-374D9D820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84" y="3769071"/>
            <a:ext cx="4309534" cy="242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2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279400"/>
            <a:ext cx="9144498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pic>
        <p:nvPicPr>
          <p:cNvPr id="17" name="图片 9">
            <a:extLst>
              <a:ext uri="{FF2B5EF4-FFF2-40B4-BE49-F238E27FC236}">
                <a16:creationId xmlns:a16="http://schemas.microsoft.com/office/drawing/2014/main" id="{6133DF5F-1C8B-4448-B610-A57E4CA28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3011" b="27728"/>
          <a:stretch>
            <a:fillRect/>
          </a:stretch>
        </p:blipFill>
        <p:spPr bwMode="auto">
          <a:xfrm>
            <a:off x="1127165" y="330404"/>
            <a:ext cx="688917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0FE916B-A4EE-4715-89B7-D6F7B227E75A}"/>
              </a:ext>
            </a:extLst>
          </p:cNvPr>
          <p:cNvSpPr txBox="1"/>
          <p:nvPr/>
        </p:nvSpPr>
        <p:spPr>
          <a:xfrm flipH="1">
            <a:off x="1426760" y="252327"/>
            <a:ext cx="6512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内存不足的实践背景</a:t>
            </a:r>
            <a:endParaRPr lang="zh-CN" altLang="en-US" sz="32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QQ图片20170327133536">
            <a:extLst>
              <a:ext uri="{FF2B5EF4-FFF2-40B4-BE49-F238E27FC236}">
                <a16:creationId xmlns:a16="http://schemas.microsoft.com/office/drawing/2014/main" id="{EA586F1A-FC39-4896-9C24-FFE6BA78F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4" y="152111"/>
            <a:ext cx="838233" cy="837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B754F5-0CEC-48E0-9BD0-0A0B84CBC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96" y="6364084"/>
            <a:ext cx="2189882" cy="48317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D82B29C-2874-4942-9EE2-531725732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51" y="1608943"/>
            <a:ext cx="78486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60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25022</TotalTime>
  <Words>2280</Words>
  <Application>Microsoft Office PowerPoint</Application>
  <PresentationFormat>全屏显示(4:3)</PresentationFormat>
  <Paragraphs>257</Paragraphs>
  <Slides>51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黑体</vt:lpstr>
      <vt:lpstr>楷体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Hope</dc:creator>
  <cp:lastModifiedBy>Hope</cp:lastModifiedBy>
  <cp:revision>159</cp:revision>
  <dcterms:created xsi:type="dcterms:W3CDTF">2021-01-12T04:17:40Z</dcterms:created>
  <dcterms:modified xsi:type="dcterms:W3CDTF">2025-07-07T01:00:22Z</dcterms:modified>
</cp:coreProperties>
</file>